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23" r:id="rId3"/>
    <p:sldId id="324" r:id="rId4"/>
    <p:sldId id="258" r:id="rId5"/>
    <p:sldId id="259" r:id="rId6"/>
    <p:sldId id="261" r:id="rId7"/>
    <p:sldId id="264" r:id="rId8"/>
    <p:sldId id="333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2" autoAdjust="0"/>
  </p:normalViewPr>
  <p:slideViewPr>
    <p:cSldViewPr snapToGrid="0">
      <p:cViewPr varScale="1">
        <p:scale>
          <a:sx n="69" d="100"/>
          <a:sy n="69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ACF32-C259-4A76-A1EE-F7A44E327C63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0597-A4CB-4C79-9F91-B512019928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30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597-A4CB-4C79-9F91-B5120199281E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441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37fc7cce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37fc7cce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37fc7cce3d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37fc7cce3d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37fc7cce3d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37fc7cce3d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1A99-D8BC-4DF6-A2E7-143AC1F2E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3B0B7-7B37-457E-8BD5-9BA413E4B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263A-80E5-4023-8C42-CB23687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234B-5445-440C-97E7-8C17775D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8B3EF-0C00-458D-B52D-577D1E98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358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9379-C15C-4D88-8DCB-4579E4FF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A1D4F-CB1C-4D26-93EE-8F0C1C238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E6B10-6D14-43F0-8C3C-AF364289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2657-8BE3-45FF-872F-00F221F2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A1DC-C4E7-47B8-94E8-72EB114A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281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B4639-3D43-4495-8260-3BA008A9B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6E7D5-244F-487B-970E-3B5888B36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4C541-E50C-4BC2-8A84-E7FCCF03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B69A-842F-4679-8D57-96F6C735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CFDC-6F95-4DE1-B007-173CC212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995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06400" y="1459000"/>
            <a:ext cx="4120400" cy="30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606400" y="4496200"/>
            <a:ext cx="41204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33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2820400" y="2469951"/>
            <a:ext cx="290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2820400" y="3120947"/>
            <a:ext cx="290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2"/>
          </p:nvPr>
        </p:nvSpPr>
        <p:spPr>
          <a:xfrm>
            <a:off x="2820400" y="4207524"/>
            <a:ext cx="290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3"/>
          </p:nvPr>
        </p:nvSpPr>
        <p:spPr>
          <a:xfrm>
            <a:off x="2820400" y="4858520"/>
            <a:ext cx="290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4"/>
          </p:nvPr>
        </p:nvSpPr>
        <p:spPr>
          <a:xfrm>
            <a:off x="7670367" y="2469951"/>
            <a:ext cx="290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5"/>
          </p:nvPr>
        </p:nvSpPr>
        <p:spPr>
          <a:xfrm>
            <a:off x="7670367" y="3120947"/>
            <a:ext cx="290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6"/>
          </p:nvPr>
        </p:nvSpPr>
        <p:spPr>
          <a:xfrm>
            <a:off x="7670372" y="4207524"/>
            <a:ext cx="290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7"/>
          </p:nvPr>
        </p:nvSpPr>
        <p:spPr>
          <a:xfrm>
            <a:off x="7670367" y="4858520"/>
            <a:ext cx="290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8" hasCustomPrompt="1"/>
          </p:nvPr>
        </p:nvSpPr>
        <p:spPr>
          <a:xfrm>
            <a:off x="1616033" y="2846984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9" hasCustomPrompt="1"/>
          </p:nvPr>
        </p:nvSpPr>
        <p:spPr>
          <a:xfrm>
            <a:off x="1616033" y="4608417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3" hasCustomPrompt="1"/>
          </p:nvPr>
        </p:nvSpPr>
        <p:spPr>
          <a:xfrm>
            <a:off x="6466000" y="2846984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14" hasCustomPrompt="1"/>
          </p:nvPr>
        </p:nvSpPr>
        <p:spPr>
          <a:xfrm>
            <a:off x="6466000" y="4608417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5"/>
          </p:nvPr>
        </p:nvSpPr>
        <p:spPr>
          <a:xfrm>
            <a:off x="960000" y="5828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78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 rot="10800000" flipH="1">
            <a:off x="9251333" y="-1170933"/>
            <a:ext cx="4601200" cy="46012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1829600" y="3286700"/>
            <a:ext cx="8532800" cy="9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1"/>
          </p:nvPr>
        </p:nvSpPr>
        <p:spPr>
          <a:xfrm>
            <a:off x="1829600" y="4295833"/>
            <a:ext cx="8532800" cy="1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-1697767" y="-1170933"/>
            <a:ext cx="4601200" cy="46012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1738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7766367" y="-1599433"/>
            <a:ext cx="6246800" cy="62468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14"/>
          <p:cNvGrpSpPr/>
          <p:nvPr/>
        </p:nvGrpSpPr>
        <p:grpSpPr>
          <a:xfrm flipH="1">
            <a:off x="255" y="240558"/>
            <a:ext cx="3465328" cy="646365"/>
            <a:chOff x="1298650" y="3255600"/>
            <a:chExt cx="3427850" cy="639375"/>
          </a:xfrm>
        </p:grpSpPr>
        <p:sp>
          <p:nvSpPr>
            <p:cNvPr id="131" name="Google Shape;131;p14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298650" y="3255600"/>
              <a:ext cx="184575" cy="184850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2790148" y="2469967"/>
            <a:ext cx="3006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1"/>
          </p:nvPr>
        </p:nvSpPr>
        <p:spPr>
          <a:xfrm>
            <a:off x="2790147" y="3120963"/>
            <a:ext cx="3006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/>
          </p:nvPr>
        </p:nvSpPr>
        <p:spPr>
          <a:xfrm>
            <a:off x="4592796" y="4756605"/>
            <a:ext cx="3006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3"/>
          </p:nvPr>
        </p:nvSpPr>
        <p:spPr>
          <a:xfrm>
            <a:off x="4592792" y="5407600"/>
            <a:ext cx="3006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4"/>
          </p:nvPr>
        </p:nvSpPr>
        <p:spPr>
          <a:xfrm>
            <a:off x="6395443" y="2469967"/>
            <a:ext cx="3006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5"/>
          </p:nvPr>
        </p:nvSpPr>
        <p:spPr>
          <a:xfrm>
            <a:off x="6395439" y="3120963"/>
            <a:ext cx="3006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6"/>
          </p:nvPr>
        </p:nvSpPr>
        <p:spPr>
          <a:xfrm>
            <a:off x="8198091" y="4756605"/>
            <a:ext cx="3006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7"/>
          </p:nvPr>
        </p:nvSpPr>
        <p:spPr>
          <a:xfrm>
            <a:off x="8198085" y="5407600"/>
            <a:ext cx="3006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8"/>
          </p:nvPr>
        </p:nvSpPr>
        <p:spPr>
          <a:xfrm>
            <a:off x="960000" y="5828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 idx="9"/>
          </p:nvPr>
        </p:nvSpPr>
        <p:spPr>
          <a:xfrm>
            <a:off x="987500" y="4756605"/>
            <a:ext cx="3006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3"/>
          </p:nvPr>
        </p:nvSpPr>
        <p:spPr>
          <a:xfrm>
            <a:off x="987500" y="5407600"/>
            <a:ext cx="3006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14" hasCustomPrompt="1"/>
          </p:nvPr>
        </p:nvSpPr>
        <p:spPr>
          <a:xfrm>
            <a:off x="1894900" y="4079117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15" hasCustomPrompt="1"/>
          </p:nvPr>
        </p:nvSpPr>
        <p:spPr>
          <a:xfrm>
            <a:off x="5523067" y="4079117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16" hasCustomPrompt="1"/>
          </p:nvPr>
        </p:nvSpPr>
        <p:spPr>
          <a:xfrm>
            <a:off x="9151233" y="4079117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7" hasCustomPrompt="1"/>
          </p:nvPr>
        </p:nvSpPr>
        <p:spPr>
          <a:xfrm>
            <a:off x="7337151" y="1792500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18" hasCustomPrompt="1"/>
          </p:nvPr>
        </p:nvSpPr>
        <p:spPr>
          <a:xfrm>
            <a:off x="3708984" y="1792500"/>
            <a:ext cx="1090800" cy="6464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93044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 rot="10800000" flipH="1">
            <a:off x="-1082767" y="-971100"/>
            <a:ext cx="4601200" cy="46012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3042400" y="1889633"/>
            <a:ext cx="6107200" cy="9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3042400" y="2898767"/>
            <a:ext cx="6107200" cy="21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8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09CB-0118-4053-9F3A-1FAA0882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3607A-3B50-47C2-BAD2-1463EF2A4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48727-A2DE-4D74-9731-ECFC8025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5369-D5ED-4D81-AA49-44B79DE7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A7F73-C860-402B-8A01-85D88824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86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8DC6-86AB-4EED-B353-8687251F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604F4-F56D-4E30-8E20-87B6091D7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7A5F0-2BE0-4024-8E9D-755488B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90F7A-7F40-4BF6-9B63-495219FE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408-3EA6-4192-8E44-D56E5DBD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874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DE-2A18-425B-8D66-921BF693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B495-32DA-464B-AF16-CB0A66CF6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044A9-6F64-48B2-B510-81791D95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56C3-FB34-49AC-AC4F-68E580A6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B01BA-E58D-4AA1-B049-635EBD28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39CFD-D13B-4476-A1BA-AE479D9A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58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11B4-6A32-4D69-99B1-41851129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76931-9BEA-4358-80BC-324E324BD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6ED3A-D6EE-485B-B1B6-57782EFDD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D6C4F-CB37-47C4-B2F9-DAE2132ED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B1BDA-1EC6-42B2-9202-F02462DC0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E2938-0EBD-4B80-B6BC-9368B75F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59197-5221-435C-8A3A-C801DB70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FCC8D-AF9B-4F52-91E3-AE1591B9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491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F971-8BA0-4C84-A1BB-42310B14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2A6ED-F4D3-4046-9900-A20DBCC0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B4CE0-B5E8-4CE8-9F7F-E415B463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36BB-A741-43F6-9CE3-2110AEAB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119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33BC9-8007-4A5D-9758-CC6DDE88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B75B0-0D9E-4618-8D49-9F9B201B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5322C-C253-4A9B-8774-B9F17117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97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2006-B0AE-41EF-9498-F1F67538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4BB-F4DD-45DA-95B3-5190F1918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CEBEF-0E31-40A3-9BCB-1A7712A2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104D0-1AC1-43C9-91D4-FFE617E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30347-1CB9-4DE1-B861-A105B4DF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4F85D-998D-4F1F-BF8C-603C4036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649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C9B3-13F7-4E73-A52E-00AA97D6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C71F2-AAB6-4F87-8A57-0519268F6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856B7-1E98-40D0-AB2D-871EAD291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30812-485F-4202-939F-D13A0EF2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41F9C-5C6D-4FE2-9666-89DE4830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FF37C-B295-477D-AAFC-28EB6423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26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A84DC-E2EE-477F-A94F-D1251217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98FB1-C0FF-4595-9073-2FCD10FC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FAED-7804-4CAB-A9BC-4C00F3D0F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7567B-8FA6-4EFF-ACD2-4B2F0D856AAC}" type="datetimeFigureOut">
              <a:rPr lang="bg-BG" smtClean="0"/>
              <a:t>15.5.2024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BC4BC-DF21-4649-885D-51CB86AD6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86B67-4E7A-4B81-8D04-3A2F87FE6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E730-D01D-4B06-8C09-FE38583925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62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2770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71" r:id="rId4"/>
    <p:sldLayoutId id="214748367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2A91CB6-7356-48C0-A731-D9F750CE4BFE}"/>
              </a:ext>
            </a:extLst>
          </p:cNvPr>
          <p:cNvSpPr/>
          <p:nvPr/>
        </p:nvSpPr>
        <p:spPr>
          <a:xfrm>
            <a:off x="9234435" y="2745703"/>
            <a:ext cx="2376894" cy="2569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8FED8F-89E6-4E3F-9DBF-3BB6B71E9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29" y="2597553"/>
            <a:ext cx="2670901" cy="2779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82A94-555E-4459-AA07-FD9A60E008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3" y="1958839"/>
            <a:ext cx="4666915" cy="497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51D61-25C3-4402-B57A-99DFD11B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9" y="1171506"/>
            <a:ext cx="11015729" cy="133260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ПРЕДСТАВЯНЕ НА МОБИЛНОТО ПРИЛОЖЕНИЕ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bg-BG" sz="4600" dirty="0">
                <a:solidFill>
                  <a:schemeClr val="bg1"/>
                </a:solidFill>
              </a:rPr>
              <a:t>„ПЪТУВАЙ ИНФОРМИРАНО“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A971E-47A6-4FCA-8724-3CC32CE2981D}"/>
              </a:ext>
            </a:extLst>
          </p:cNvPr>
          <p:cNvSpPr/>
          <p:nvPr/>
        </p:nvSpPr>
        <p:spPr>
          <a:xfrm>
            <a:off x="-1" y="0"/>
            <a:ext cx="12192000" cy="1022159"/>
          </a:xfrm>
          <a:prstGeom prst="rect">
            <a:avLst/>
          </a:prstGeom>
          <a:solidFill>
            <a:srgbClr val="796DD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bg-BG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D7EEB-9682-453D-B8D8-13D5EC265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888" y="119936"/>
            <a:ext cx="1875779" cy="7704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BF1AC2-5020-4CE7-BE15-D009F493D055}"/>
              </a:ext>
            </a:extLst>
          </p:cNvPr>
          <p:cNvSpPr/>
          <p:nvPr/>
        </p:nvSpPr>
        <p:spPr>
          <a:xfrm>
            <a:off x="3211546" y="5571227"/>
            <a:ext cx="5812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600" b="1" dirty="0">
                <a:solidFill>
                  <a:srgbClr val="FFFFFF"/>
                </a:solidFill>
              </a:rPr>
              <a:t>По проект „Доизграждане и оборудване на Центъра за управление на кризи в Министерство на външните работи на Република България“ финансиран от Норвежки финансов механизъм.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C935EC-A73B-4912-8BE7-D4C29A4F4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71" y="2745702"/>
            <a:ext cx="2855865" cy="2855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FD668-A331-447C-9DBA-B2E96A411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" y="-198283"/>
            <a:ext cx="3590925" cy="127635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839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412"/>
            <a:ext cx="12192000" cy="1130644"/>
          </a:xfrm>
          <a:prstGeom prst="rect">
            <a:avLst/>
          </a:prstGeom>
          <a:solidFill>
            <a:srgbClr val="796DD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bg-BG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90" name="Google Shape;590;p61"/>
          <p:cNvSpPr/>
          <p:nvPr/>
        </p:nvSpPr>
        <p:spPr>
          <a:xfrm rot="10800000" flipH="1">
            <a:off x="6997209" y="593701"/>
            <a:ext cx="6246800" cy="62468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61"/>
          <p:cNvSpPr txBox="1">
            <a:spLocks noGrp="1"/>
          </p:cNvSpPr>
          <p:nvPr>
            <p:ph type="ctrTitle"/>
          </p:nvPr>
        </p:nvSpPr>
        <p:spPr>
          <a:xfrm>
            <a:off x="456620" y="1505443"/>
            <a:ext cx="7351781" cy="2172285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bg-BG" sz="6667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ПЪТУВАЙ</a:t>
            </a:r>
            <a:r>
              <a:rPr lang="en-US" sz="6667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bg-BG" sz="6667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ИНФОРМИРАНО</a:t>
            </a:r>
            <a:r>
              <a:rPr lang="en-US" sz="6667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sz="6667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93" name="Google Shape;593;p61"/>
          <p:cNvSpPr txBox="1">
            <a:spLocks noGrp="1"/>
          </p:cNvSpPr>
          <p:nvPr>
            <p:ph type="subTitle" idx="1"/>
          </p:nvPr>
        </p:nvSpPr>
        <p:spPr>
          <a:xfrm>
            <a:off x="65948" y="3809267"/>
            <a:ext cx="7420469" cy="238404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	Мобилното приложение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bg-BG" sz="2000" dirty="0">
                <a:solidFill>
                  <a:schemeClr val="bg1"/>
                </a:solidFill>
              </a:rPr>
              <a:t>ПЪТУВАЙ ИНФОРМИРАНО</a:t>
            </a:r>
            <a:r>
              <a:rPr lang="en-US" sz="2000" dirty="0">
                <a:solidFill>
                  <a:schemeClr val="bg1"/>
                </a:solidFill>
              </a:rPr>
              <a:t>” </a:t>
            </a:r>
            <a:r>
              <a:rPr lang="bg-BG" sz="2000" dirty="0">
                <a:solidFill>
                  <a:schemeClr val="bg1"/>
                </a:solidFill>
              </a:rPr>
              <a:t>е проект на дирекция „Ситуационен център“ към Министерство на външните работи на Република България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bg-BG" sz="2000" dirty="0">
                <a:solidFill>
                  <a:schemeClr val="bg1"/>
                </a:solidFill>
              </a:rPr>
              <a:t>с подкрепата на Финансов механизъм на Европейското икономическо пространство.</a:t>
            </a:r>
            <a:r>
              <a:rPr lang="bg-BG" sz="2000" kern="0" dirty="0">
                <a:solidFill>
                  <a:srgbClr val="FFFFFF"/>
                </a:solidFill>
                <a:latin typeface="IBM Plex Sans Medium"/>
                <a:sym typeface="IBM Plex Sans Medium"/>
              </a:rPr>
              <a:t> Норвежки Финансов Механизъм 2014 – 2021.</a:t>
            </a:r>
            <a:endParaRPr lang="en-US" sz="2000" kern="0" dirty="0">
              <a:solidFill>
                <a:srgbClr val="FFFFFF"/>
              </a:solidFill>
              <a:latin typeface="IBM Plex Sans Medium"/>
              <a:sym typeface="IBM Plex Sans Medium"/>
            </a:endParaRPr>
          </a:p>
          <a:p>
            <a:r>
              <a:rPr lang="bg-BG" sz="2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97" name="Google Shape;597;p61"/>
          <p:cNvGrpSpPr/>
          <p:nvPr/>
        </p:nvGrpSpPr>
        <p:grpSpPr>
          <a:xfrm flipH="1">
            <a:off x="7400133" y="1237926"/>
            <a:ext cx="5002158" cy="697612"/>
            <a:chOff x="198225" y="4390550"/>
            <a:chExt cx="3765075" cy="484600"/>
          </a:xfrm>
        </p:grpSpPr>
        <p:sp>
          <p:nvSpPr>
            <p:cNvPr id="598" name="Google Shape;598;p61"/>
            <p:cNvSpPr/>
            <p:nvPr/>
          </p:nvSpPr>
          <p:spPr>
            <a:xfrm>
              <a:off x="198225" y="4390550"/>
              <a:ext cx="3580525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1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61"/>
          <p:cNvGrpSpPr/>
          <p:nvPr/>
        </p:nvGrpSpPr>
        <p:grpSpPr>
          <a:xfrm>
            <a:off x="7639654" y="5822398"/>
            <a:ext cx="4570467" cy="852500"/>
            <a:chOff x="1298650" y="3255600"/>
            <a:chExt cx="3427850" cy="639375"/>
          </a:xfrm>
        </p:grpSpPr>
        <p:sp>
          <p:nvSpPr>
            <p:cNvPr id="601" name="Google Shape;601;p61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1"/>
            <p:cNvSpPr/>
            <p:nvPr/>
          </p:nvSpPr>
          <p:spPr>
            <a:xfrm>
              <a:off x="1298650" y="3255600"/>
              <a:ext cx="184575" cy="184850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E42469D-5F7D-4E5E-BECB-80F0B606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888" y="119936"/>
            <a:ext cx="1875779" cy="77040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A0A6263-ADD7-4AF5-94C2-7E10B4F7B7E4}"/>
              </a:ext>
            </a:extLst>
          </p:cNvPr>
          <p:cNvGrpSpPr>
            <a:grpSpLocks noChangeAspect="1"/>
          </p:cNvGrpSpPr>
          <p:nvPr/>
        </p:nvGrpSpPr>
        <p:grpSpPr>
          <a:xfrm>
            <a:off x="8619594" y="1330485"/>
            <a:ext cx="2592135" cy="4933815"/>
            <a:chOff x="0" y="0"/>
            <a:chExt cx="2620010" cy="518287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93D481-C443-460C-B5D1-F786783DDED9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BA96A88-48FC-44D7-AB13-9476D70AB44F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952B337-2659-4C57-A70E-A17EF91E9167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5DCDCC6-8CF8-45AD-B626-CD6282C27B8E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38AB120-3D25-4333-AE0F-6CA54EDFFB15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7B8572C-FEB7-423D-9936-E9DB2EEAF299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8279237A-9578-4FE6-BBD8-BCC5937F1454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6C9C020-6622-4537-AC98-402887436ED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8F31EEB6-3CEB-4B80-A7D2-F1B2873C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6649" y="1468356"/>
            <a:ext cx="2237172" cy="465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18970D-B7C4-4035-A3A3-DC8920591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2831"/>
            <a:ext cx="3938955" cy="132528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993BFB-25AE-47BB-AD40-4A0B76DA3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315" y="70201"/>
            <a:ext cx="993379" cy="993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3"/>
          <p:cNvSpPr/>
          <p:nvPr/>
        </p:nvSpPr>
        <p:spPr>
          <a:xfrm>
            <a:off x="298221" y="1658785"/>
            <a:ext cx="6292312" cy="62468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35" name="Google Shape;635;p63"/>
          <p:cNvGrpSpPr/>
          <p:nvPr/>
        </p:nvGrpSpPr>
        <p:grpSpPr>
          <a:xfrm rot="5400000" flipH="1">
            <a:off x="10137550" y="4323012"/>
            <a:ext cx="2705365" cy="1451389"/>
            <a:chOff x="773350" y="518000"/>
            <a:chExt cx="2757950" cy="1479600"/>
          </a:xfrm>
        </p:grpSpPr>
        <p:sp>
          <p:nvSpPr>
            <p:cNvPr id="636" name="Google Shape;636;p63"/>
            <p:cNvSpPr/>
            <p:nvPr/>
          </p:nvSpPr>
          <p:spPr>
            <a:xfrm>
              <a:off x="258270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3"/>
            <p:cNvSpPr/>
            <p:nvPr/>
          </p:nvSpPr>
          <p:spPr>
            <a:xfrm>
              <a:off x="1678025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3"/>
            <p:cNvSpPr/>
            <p:nvPr/>
          </p:nvSpPr>
          <p:spPr>
            <a:xfrm>
              <a:off x="77335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63"/>
          <p:cNvGrpSpPr/>
          <p:nvPr/>
        </p:nvGrpSpPr>
        <p:grpSpPr>
          <a:xfrm flipH="1">
            <a:off x="-33744" y="682913"/>
            <a:ext cx="3105751" cy="488116"/>
            <a:chOff x="1298650" y="3255600"/>
            <a:chExt cx="3427850" cy="639375"/>
          </a:xfrm>
        </p:grpSpPr>
        <p:sp>
          <p:nvSpPr>
            <p:cNvPr id="641" name="Google Shape;641;p63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3"/>
            <p:cNvSpPr/>
            <p:nvPr/>
          </p:nvSpPr>
          <p:spPr>
            <a:xfrm>
              <a:off x="1298650" y="3255600"/>
              <a:ext cx="184575" cy="184850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63"/>
          <p:cNvGrpSpPr/>
          <p:nvPr/>
        </p:nvGrpSpPr>
        <p:grpSpPr>
          <a:xfrm rot="10800000" flipH="1">
            <a:off x="9292839" y="2528206"/>
            <a:ext cx="2943397" cy="646957"/>
            <a:chOff x="1298650" y="3255600"/>
            <a:chExt cx="3427850" cy="639375"/>
          </a:xfrm>
        </p:grpSpPr>
        <p:sp>
          <p:nvSpPr>
            <p:cNvPr id="644" name="Google Shape;644;p63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3"/>
            <p:cNvSpPr/>
            <p:nvPr/>
          </p:nvSpPr>
          <p:spPr>
            <a:xfrm>
              <a:off x="1298650" y="3255600"/>
              <a:ext cx="184575" cy="184850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roup 15"/>
          <p:cNvGrpSpPr/>
          <p:nvPr/>
        </p:nvGrpSpPr>
        <p:grpSpPr>
          <a:xfrm>
            <a:off x="7727657" y="1534297"/>
            <a:ext cx="124488" cy="124488"/>
            <a:chOff x="0" y="0"/>
            <a:chExt cx="812800" cy="812800"/>
          </a:xfrm>
        </p:grpSpPr>
        <p:sp>
          <p:nvSpPr>
            <p:cNvPr id="60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FFBD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1219170">
                <a:lnSpc>
                  <a:spcPts val="93"/>
                </a:lnSpc>
                <a:buClr>
                  <a:srgbClr val="000000"/>
                </a:buClr>
                <a:defRPr/>
              </a:pPr>
              <a:endParaRPr sz="9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roup 18"/>
          <p:cNvGrpSpPr/>
          <p:nvPr/>
        </p:nvGrpSpPr>
        <p:grpSpPr>
          <a:xfrm>
            <a:off x="7682118" y="2956911"/>
            <a:ext cx="124488" cy="124488"/>
            <a:chOff x="0" y="0"/>
            <a:chExt cx="812800" cy="812800"/>
          </a:xfrm>
        </p:grpSpPr>
        <p:sp>
          <p:nvSpPr>
            <p:cNvPr id="63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803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1219170">
                <a:lnSpc>
                  <a:spcPts val="93"/>
                </a:lnSpc>
                <a:buClr>
                  <a:srgbClr val="000000"/>
                </a:buClr>
                <a:defRPr/>
              </a:pPr>
              <a:endParaRPr sz="9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roup 22"/>
          <p:cNvGrpSpPr/>
          <p:nvPr/>
        </p:nvGrpSpPr>
        <p:grpSpPr>
          <a:xfrm>
            <a:off x="7665413" y="4608661"/>
            <a:ext cx="124488" cy="124488"/>
            <a:chOff x="0" y="0"/>
            <a:chExt cx="812800" cy="812800"/>
          </a:xfrm>
        </p:grpSpPr>
        <p:sp>
          <p:nvSpPr>
            <p:cNvPr id="66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  <a:ln w="28575" cap="sq">
              <a:solidFill>
                <a:srgbClr val="FF161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1219170">
                <a:lnSpc>
                  <a:spcPts val="93"/>
                </a:lnSpc>
                <a:buClr>
                  <a:srgbClr val="000000"/>
                </a:buClr>
                <a:defRPr/>
              </a:pPr>
              <a:endParaRPr sz="9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TextBox 26"/>
          <p:cNvSpPr txBox="1"/>
          <p:nvPr/>
        </p:nvSpPr>
        <p:spPr>
          <a:xfrm>
            <a:off x="7923701" y="4517017"/>
            <a:ext cx="337283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19170">
              <a:lnSpc>
                <a:spcPts val="2400"/>
              </a:lnSpc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SOS </a:t>
            </a:r>
            <a:r>
              <a:rPr lang="bg-BG" sz="2000" b="1" kern="0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бутон</a:t>
            </a:r>
            <a:endParaRPr lang="en-US" sz="2000" b="1" kern="0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</p:txBody>
      </p:sp>
      <p:sp>
        <p:nvSpPr>
          <p:cNvPr id="69" name="TextBox 27"/>
          <p:cNvSpPr txBox="1"/>
          <p:nvPr/>
        </p:nvSpPr>
        <p:spPr>
          <a:xfrm>
            <a:off x="7914465" y="3258827"/>
            <a:ext cx="308604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>
              <a:lnSpc>
                <a:spcPts val="2100"/>
              </a:lnSpc>
              <a:buClr>
                <a:srgbClr val="000000"/>
              </a:buClr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Лесен достъп до информация  чрез икони за интуитивна работа с приложението</a:t>
            </a:r>
            <a:r>
              <a:rPr lang="en-US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.</a:t>
            </a:r>
          </a:p>
        </p:txBody>
      </p:sp>
      <p:sp>
        <p:nvSpPr>
          <p:cNvPr id="70" name="TextBox 28"/>
          <p:cNvSpPr txBox="1"/>
          <p:nvPr/>
        </p:nvSpPr>
        <p:spPr>
          <a:xfrm>
            <a:off x="7882737" y="2874533"/>
            <a:ext cx="337283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19170">
              <a:lnSpc>
                <a:spcPts val="2400"/>
              </a:lnSpc>
              <a:buClr>
                <a:srgbClr val="000000"/>
              </a:buClr>
              <a:defRPr/>
            </a:pPr>
            <a:r>
              <a:rPr lang="bg-BG" sz="2000" b="1" kern="0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Чат </a:t>
            </a:r>
            <a:r>
              <a:rPr lang="bg-BG" sz="2000" b="1" kern="0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бот</a:t>
            </a:r>
            <a:endParaRPr lang="en-US" sz="2000" b="1" kern="0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</p:txBody>
      </p:sp>
      <p:sp>
        <p:nvSpPr>
          <p:cNvPr id="71" name="TextBox 29"/>
          <p:cNvSpPr txBox="1"/>
          <p:nvPr/>
        </p:nvSpPr>
        <p:spPr>
          <a:xfrm>
            <a:off x="7973815" y="1448137"/>
            <a:ext cx="337283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19170">
              <a:lnSpc>
                <a:spcPts val="2400"/>
              </a:lnSpc>
              <a:buClr>
                <a:srgbClr val="000000"/>
              </a:buClr>
              <a:defRPr/>
            </a:pPr>
            <a:r>
              <a:rPr lang="bg-BG" sz="2000" b="1" kern="0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Съобщения</a:t>
            </a:r>
            <a:r>
              <a:rPr lang="en-US" sz="1867" b="1" kern="0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	</a:t>
            </a:r>
          </a:p>
        </p:txBody>
      </p:sp>
      <p:sp>
        <p:nvSpPr>
          <p:cNvPr id="72" name="TextBox 32"/>
          <p:cNvSpPr txBox="1"/>
          <p:nvPr/>
        </p:nvSpPr>
        <p:spPr>
          <a:xfrm>
            <a:off x="7923701" y="4937712"/>
            <a:ext cx="3599515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>
              <a:lnSpc>
                <a:spcPts val="2100"/>
              </a:lnSpc>
              <a:buClr>
                <a:srgbClr val="000000"/>
              </a:buClr>
              <a:defRPr/>
            </a:pP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Съдържа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контакти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за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спешни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случаи на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задграничните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ни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представителства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и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предоставя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възможност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за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използване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на SOS бутон при </a:t>
            </a:r>
            <a:r>
              <a:rPr lang="ru-RU" sz="1867" kern="0" spc="-7" dirty="0" err="1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кризисна</a:t>
            </a:r>
            <a:r>
              <a:rPr lang="ru-RU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 ситуация.</a:t>
            </a: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</p:txBody>
      </p:sp>
      <p:sp>
        <p:nvSpPr>
          <p:cNvPr id="73" name="TextBox 33"/>
          <p:cNvSpPr txBox="1"/>
          <p:nvPr/>
        </p:nvSpPr>
        <p:spPr>
          <a:xfrm>
            <a:off x="7932833" y="1868033"/>
            <a:ext cx="335457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19170">
              <a:lnSpc>
                <a:spcPts val="2100"/>
              </a:lnSpc>
              <a:buClr>
                <a:srgbClr val="000000"/>
              </a:buClr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Съобщения, които се появяват като известия при кризисна ситуация</a:t>
            </a:r>
            <a:r>
              <a:rPr lang="en-US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.</a:t>
            </a:r>
          </a:p>
        </p:txBody>
      </p:sp>
      <p:sp>
        <p:nvSpPr>
          <p:cNvPr id="74" name="TextBox 30"/>
          <p:cNvSpPr txBox="1"/>
          <p:nvPr/>
        </p:nvSpPr>
        <p:spPr>
          <a:xfrm>
            <a:off x="358971" y="245434"/>
            <a:ext cx="11646322" cy="500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170">
              <a:lnSpc>
                <a:spcPts val="3667"/>
              </a:lnSpc>
              <a:buClr>
                <a:srgbClr val="000000"/>
              </a:buClr>
              <a:defRPr/>
            </a:pPr>
            <a:r>
              <a:rPr lang="bg-BG" sz="4000" b="1" kern="0" spc="-184" dirty="0">
                <a:solidFill>
                  <a:srgbClr val="FCFCFC"/>
                </a:solidFill>
                <a:latin typeface="IBM Plex Sans" panose="020B0604020202020204" charset="0"/>
                <a:ea typeface="Inter" panose="020B0604020202020204" charset="0"/>
                <a:cs typeface="Akatab" panose="020B0604020202020204" charset="0"/>
                <a:sym typeface="Arial"/>
              </a:rPr>
              <a:t>ОСНОВНИ ФУНКЦИОНАЛНОСТИ НА ПРИЛОЖЕНИЕТО</a:t>
            </a:r>
            <a:endParaRPr lang="en-US" sz="4000" b="1" kern="0" spc="-184" dirty="0">
              <a:solidFill>
                <a:srgbClr val="FCFCFC"/>
              </a:solidFill>
              <a:latin typeface="IBM Plex Sans" panose="020B0604020202020204" charset="0"/>
              <a:ea typeface="Inter" panose="020B0604020202020204" charset="0"/>
              <a:cs typeface="Akatab" panose="020B0604020202020204" charset="0"/>
              <a:sym typeface="Arial"/>
            </a:endParaRPr>
          </a:p>
        </p:txBody>
      </p:sp>
      <p:sp>
        <p:nvSpPr>
          <p:cNvPr id="75" name="TextBox 31"/>
          <p:cNvSpPr txBox="1"/>
          <p:nvPr/>
        </p:nvSpPr>
        <p:spPr>
          <a:xfrm>
            <a:off x="124104" y="1321187"/>
            <a:ext cx="4403176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Съвместимост с </a:t>
            </a:r>
            <a:r>
              <a:rPr lang="en-US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Android </a:t>
            </a: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и </a:t>
            </a:r>
            <a:r>
              <a:rPr lang="en-US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iOS</a:t>
            </a: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.</a:t>
            </a: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Съдържа важни съобщения и информация, относно държавата, обект на Вашия интерес.</a:t>
            </a: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Интуитивна навигационна структура.</a:t>
            </a: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Мобилното приложение е напълно безплатно и не съдържа реклами</a:t>
            </a:r>
            <a:r>
              <a:rPr lang="en-US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. </a:t>
            </a:r>
            <a:endParaRPr lang="bg-BG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bg-BG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Приложението предоставя лесна и достъпна информация за всички потребители.</a:t>
            </a:r>
          </a:p>
          <a:p>
            <a:pPr marL="151128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defRPr/>
            </a:pP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  <a:p>
            <a:pPr marL="532119" indent="-380990" defTabSz="1219170">
              <a:lnSpc>
                <a:spcPts val="2000"/>
              </a:lnSpc>
              <a:buClr>
                <a:srgbClr val="E0A9A8">
                  <a:lumMod val="20000"/>
                  <a:lumOff val="80000"/>
                </a:srgb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bg-BG" sz="1867" kern="0" spc="-7" dirty="0">
                <a:solidFill>
                  <a:srgbClr val="FCFCFC"/>
                </a:solidFill>
                <a:latin typeface="IBM Plex Sans" panose="020B0604020202020204" charset="0"/>
                <a:ea typeface="Akatab" panose="020B0604020202020204" charset="0"/>
                <a:cs typeface="Akatab" panose="020B0604020202020204" charset="0"/>
                <a:sym typeface="Arial"/>
              </a:rPr>
              <a:t>Локализиране на потребител при кризисна ситуация (при разрешение на локация в приложението).</a:t>
            </a:r>
            <a:endParaRPr lang="en-US" sz="1867" kern="0" spc="-7" dirty="0">
              <a:solidFill>
                <a:srgbClr val="FCFCFC"/>
              </a:solidFill>
              <a:latin typeface="IBM Plex Sans" panose="020B0604020202020204" charset="0"/>
              <a:ea typeface="Akatab" panose="020B0604020202020204" charset="0"/>
              <a:cs typeface="Akatab" panose="020B060402020202020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0A6263-ADD7-4AF5-94C2-7E10B4F7B7E4}"/>
              </a:ext>
            </a:extLst>
          </p:cNvPr>
          <p:cNvGrpSpPr>
            <a:grpSpLocks noChangeAspect="1"/>
          </p:cNvGrpSpPr>
          <p:nvPr/>
        </p:nvGrpSpPr>
        <p:grpSpPr>
          <a:xfrm>
            <a:off x="4667010" y="1416168"/>
            <a:ext cx="2807464" cy="5129609"/>
            <a:chOff x="0" y="0"/>
            <a:chExt cx="2620010" cy="518287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F93D481-C443-460C-B5D1-F786783DDED9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BBA96A88-48FC-44D7-AB13-9476D70AB44F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3952B337-2659-4C57-A70E-A17EF91E9167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35DCDCC6-8CF8-45AD-B626-CD6282C27B8E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38AB120-3D25-4333-AE0F-6CA54EDFFB15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97B8572C-FEB7-423D-9936-E9DB2EEAF299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8279237A-9578-4FE6-BBD8-BCC5937F1454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E6C9C020-6622-4537-AC98-402887436ED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" name="Picture 2">
            <a:extLst>
              <a:ext uri="{FF2B5EF4-FFF2-40B4-BE49-F238E27FC236}">
                <a16:creationId xmlns:a16="http://schemas.microsoft.com/office/drawing/2014/main" id="{8F31EEB6-3CEB-4B80-A7D2-F1B2873C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003" y="1570059"/>
            <a:ext cx="2457835" cy="484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24D7D4E-79F6-48B9-AB6B-F087A47003B0}"/>
              </a:ext>
            </a:extLst>
          </p:cNvPr>
          <p:cNvSpPr/>
          <p:nvPr/>
        </p:nvSpPr>
        <p:spPr>
          <a:xfrm>
            <a:off x="518807" y="2277778"/>
            <a:ext cx="4033776" cy="2876649"/>
          </a:xfrm>
          <a:prstGeom prst="rect">
            <a:avLst/>
          </a:prstGeom>
          <a:solidFill>
            <a:srgbClr val="310D91"/>
          </a:solidFill>
          <a:ln>
            <a:solidFill>
              <a:schemeClr val="accent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bg-BG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74" name="Google Shape;674;p64"/>
          <p:cNvSpPr txBox="1">
            <a:spLocks noGrp="1"/>
          </p:cNvSpPr>
          <p:nvPr>
            <p:ph type="title"/>
          </p:nvPr>
        </p:nvSpPr>
        <p:spPr>
          <a:xfrm>
            <a:off x="3118260" y="106502"/>
            <a:ext cx="9424159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bg-BG" sz="4000" dirty="0"/>
              <a:t>РЕГИСТРАЦИЯ НА ПОТРЕБИТЕЛ</a:t>
            </a:r>
            <a:endParaRPr sz="4000" dirty="0"/>
          </a:p>
        </p:txBody>
      </p:sp>
      <p:grpSp>
        <p:nvGrpSpPr>
          <p:cNvPr id="678" name="Google Shape;678;p64"/>
          <p:cNvGrpSpPr/>
          <p:nvPr/>
        </p:nvGrpSpPr>
        <p:grpSpPr>
          <a:xfrm>
            <a:off x="428279" y="6062310"/>
            <a:ext cx="1539500" cy="574000"/>
            <a:chOff x="4042650" y="642025"/>
            <a:chExt cx="1154625" cy="430500"/>
          </a:xfrm>
        </p:grpSpPr>
        <p:sp>
          <p:nvSpPr>
            <p:cNvPr id="679" name="Google Shape;679;p64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4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5091705" y="1221982"/>
            <a:ext cx="2615056" cy="5173068"/>
            <a:chOff x="0" y="0"/>
            <a:chExt cx="2620010" cy="518287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Freeform 54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26"/>
          <p:cNvGrpSpPr>
            <a:grpSpLocks noChangeAspect="1"/>
          </p:cNvGrpSpPr>
          <p:nvPr/>
        </p:nvGrpSpPr>
        <p:grpSpPr>
          <a:xfrm>
            <a:off x="9111377" y="1221869"/>
            <a:ext cx="2615056" cy="5173068"/>
            <a:chOff x="0" y="0"/>
            <a:chExt cx="2620010" cy="518287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4" name="Freeform 27"/>
            <p:cNvSpPr/>
            <p:nvPr/>
          </p:nvSpPr>
          <p:spPr>
            <a:xfrm>
              <a:off x="53339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AutoShape 4"/>
          <p:cNvSpPr/>
          <p:nvPr/>
        </p:nvSpPr>
        <p:spPr>
          <a:xfrm>
            <a:off x="8131578" y="3852114"/>
            <a:ext cx="652503" cy="9672"/>
          </a:xfrm>
          <a:prstGeom prst="line">
            <a:avLst/>
          </a:prstGeom>
          <a:ln w="57150" cap="flat">
            <a:solidFill>
              <a:schemeClr val="bg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5550817-D799-48C8-B4DE-53B5FB53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092" y="1356425"/>
            <a:ext cx="2228296" cy="49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28" y="1356425"/>
            <a:ext cx="2286299" cy="4902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4F0A77-4E5C-4943-87C1-60A207AE8C62}"/>
              </a:ext>
            </a:extLst>
          </p:cNvPr>
          <p:cNvSpPr/>
          <p:nvPr/>
        </p:nvSpPr>
        <p:spPr>
          <a:xfrm>
            <a:off x="993843" y="3308967"/>
            <a:ext cx="3030965" cy="181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Не е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задължително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но е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препоръчително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Дори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ако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решите да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използвате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приложението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без да се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регистрирате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ще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получите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основните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му</a:t>
            </a:r>
            <a:r>
              <a:rPr lang="ru-RU" sz="1867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функции.</a:t>
            </a: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B477B-8088-427C-818D-98B9789A5C42}"/>
              </a:ext>
            </a:extLst>
          </p:cNvPr>
          <p:cNvSpPr/>
          <p:nvPr/>
        </p:nvSpPr>
        <p:spPr>
          <a:xfrm>
            <a:off x="993843" y="2448776"/>
            <a:ext cx="3203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bg-BG" sz="24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ЗАДЪЛЖИТЕЛНА ЛИ Е </a:t>
            </a:r>
          </a:p>
          <a:p>
            <a:pPr defTabSz="1219170">
              <a:buClr>
                <a:srgbClr val="000000"/>
              </a:buClr>
            </a:pPr>
            <a:r>
              <a:rPr lang="bg-BG" sz="24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РЕГИСТРАЦИЯТА</a:t>
            </a:r>
            <a:r>
              <a:rPr lang="en-US" sz="24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2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6"/>
          <p:cNvSpPr/>
          <p:nvPr/>
        </p:nvSpPr>
        <p:spPr>
          <a:xfrm>
            <a:off x="320289" y="826196"/>
            <a:ext cx="4073893" cy="5432312"/>
          </a:xfrm>
          <a:prstGeom prst="snip2DiagRect">
            <a:avLst>
              <a:gd name="adj1" fmla="val 0"/>
              <a:gd name="adj2" fmla="val 22249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1" name="Google Shape;701;p66"/>
          <p:cNvGrpSpPr/>
          <p:nvPr/>
        </p:nvGrpSpPr>
        <p:grpSpPr>
          <a:xfrm>
            <a:off x="9448847" y="1225877"/>
            <a:ext cx="1258309" cy="409009"/>
            <a:chOff x="7827710" y="4530982"/>
            <a:chExt cx="943732" cy="306757"/>
          </a:xfrm>
        </p:grpSpPr>
        <p:grpSp>
          <p:nvGrpSpPr>
            <p:cNvPr id="702" name="Google Shape;702;p66"/>
            <p:cNvGrpSpPr/>
            <p:nvPr/>
          </p:nvGrpSpPr>
          <p:grpSpPr>
            <a:xfrm>
              <a:off x="7827710" y="4530982"/>
              <a:ext cx="943732" cy="63948"/>
              <a:chOff x="3779200" y="1371600"/>
              <a:chExt cx="1615980" cy="109500"/>
            </a:xfrm>
          </p:grpSpPr>
          <p:sp>
            <p:nvSpPr>
              <p:cNvPr id="703" name="Google Shape;703;p66"/>
              <p:cNvSpPr/>
              <p:nvPr/>
            </p:nvSpPr>
            <p:spPr>
              <a:xfrm>
                <a:off x="377920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66"/>
              <p:cNvSpPr/>
              <p:nvPr/>
            </p:nvSpPr>
            <p:spPr>
              <a:xfrm>
                <a:off x="415582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66"/>
              <p:cNvSpPr/>
              <p:nvPr/>
            </p:nvSpPr>
            <p:spPr>
              <a:xfrm>
                <a:off x="453244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66"/>
              <p:cNvSpPr/>
              <p:nvPr/>
            </p:nvSpPr>
            <p:spPr>
              <a:xfrm>
                <a:off x="490906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66"/>
              <p:cNvSpPr/>
              <p:nvPr/>
            </p:nvSpPr>
            <p:spPr>
              <a:xfrm>
                <a:off x="528568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66"/>
            <p:cNvGrpSpPr/>
            <p:nvPr/>
          </p:nvGrpSpPr>
          <p:grpSpPr>
            <a:xfrm>
              <a:off x="7827710" y="4773790"/>
              <a:ext cx="943732" cy="63948"/>
              <a:chOff x="3779200" y="1371600"/>
              <a:chExt cx="1615980" cy="109500"/>
            </a:xfrm>
          </p:grpSpPr>
          <p:sp>
            <p:nvSpPr>
              <p:cNvPr id="709" name="Google Shape;709;p66"/>
              <p:cNvSpPr/>
              <p:nvPr/>
            </p:nvSpPr>
            <p:spPr>
              <a:xfrm>
                <a:off x="377920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66"/>
              <p:cNvSpPr/>
              <p:nvPr/>
            </p:nvSpPr>
            <p:spPr>
              <a:xfrm>
                <a:off x="415582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66"/>
              <p:cNvSpPr/>
              <p:nvPr/>
            </p:nvSpPr>
            <p:spPr>
              <a:xfrm>
                <a:off x="453244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66"/>
              <p:cNvSpPr/>
              <p:nvPr/>
            </p:nvSpPr>
            <p:spPr>
              <a:xfrm>
                <a:off x="490906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66"/>
              <p:cNvSpPr/>
              <p:nvPr/>
            </p:nvSpPr>
            <p:spPr>
              <a:xfrm>
                <a:off x="5285680" y="1371600"/>
                <a:ext cx="109500" cy="109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2607" y="780709"/>
            <a:ext cx="6107200" cy="975600"/>
          </a:xfrm>
        </p:spPr>
        <p:txBody>
          <a:bodyPr/>
          <a:lstStyle/>
          <a:p>
            <a:r>
              <a:rPr lang="bg-BG" sz="3800" dirty="0"/>
              <a:t>ДЪРЖАВИ</a:t>
            </a:r>
          </a:p>
        </p:txBody>
      </p:sp>
      <p:sp>
        <p:nvSpPr>
          <p:cNvPr id="718" name="Google Shape;718;p66"/>
          <p:cNvSpPr txBox="1">
            <a:spLocks noGrp="1"/>
          </p:cNvSpPr>
          <p:nvPr>
            <p:ph type="subTitle" idx="1"/>
          </p:nvPr>
        </p:nvSpPr>
        <p:spPr>
          <a:xfrm>
            <a:off x="517840" y="1817084"/>
            <a:ext cx="3886183" cy="37651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ru-RU" sz="2133" dirty="0"/>
              <a:t>В </a:t>
            </a:r>
            <a:r>
              <a:rPr lang="ru-RU" sz="2133" dirty="0" err="1"/>
              <a:t>този</a:t>
            </a:r>
            <a:r>
              <a:rPr lang="ru-RU" sz="2133" dirty="0"/>
              <a:t> раздел </a:t>
            </a:r>
            <a:r>
              <a:rPr lang="ru-RU" sz="2133" dirty="0" err="1"/>
              <a:t>потребителят</a:t>
            </a:r>
            <a:r>
              <a:rPr lang="ru-RU" sz="2133" dirty="0"/>
              <a:t> </a:t>
            </a:r>
            <a:r>
              <a:rPr lang="ru-RU" sz="2133" dirty="0" err="1"/>
              <a:t>ще</a:t>
            </a:r>
            <a:r>
              <a:rPr lang="ru-RU" sz="2133" dirty="0"/>
              <a:t> </a:t>
            </a:r>
            <a:r>
              <a:rPr lang="ru-RU" sz="2133" dirty="0" err="1"/>
              <a:t>намери</a:t>
            </a:r>
            <a:r>
              <a:rPr lang="ru-RU" sz="2133" dirty="0"/>
              <a:t> конкретна информация, </a:t>
            </a:r>
            <a:r>
              <a:rPr lang="ru-RU" sz="2133" dirty="0" err="1"/>
              <a:t>свързана</a:t>
            </a:r>
            <a:r>
              <a:rPr lang="ru-RU" sz="2133" dirty="0"/>
              <a:t> с </a:t>
            </a:r>
            <a:r>
              <a:rPr lang="ru-RU" sz="2133" dirty="0" err="1"/>
              <a:t>различните</a:t>
            </a:r>
            <a:r>
              <a:rPr lang="ru-RU" sz="2133" dirty="0"/>
              <a:t> </a:t>
            </a:r>
            <a:r>
              <a:rPr lang="ru-RU" sz="2133" dirty="0" err="1"/>
              <a:t>държави</a:t>
            </a:r>
            <a:r>
              <a:rPr lang="ru-RU" sz="2133" dirty="0"/>
              <a:t>, </a:t>
            </a:r>
            <a:r>
              <a:rPr lang="ru-RU" sz="2133" dirty="0" err="1"/>
              <a:t>като</a:t>
            </a:r>
            <a:r>
              <a:rPr lang="ru-RU" sz="2133" dirty="0"/>
              <a:t> адрес, телефон за </a:t>
            </a:r>
            <a:r>
              <a:rPr lang="ru-RU" sz="2133" dirty="0" err="1"/>
              <a:t>връзка</a:t>
            </a:r>
            <a:r>
              <a:rPr lang="ru-RU" sz="2133" dirty="0"/>
              <a:t> </a:t>
            </a:r>
            <a:r>
              <a:rPr lang="ru-RU" sz="2133" dirty="0" err="1"/>
              <a:t>със</a:t>
            </a:r>
            <a:r>
              <a:rPr lang="ru-RU" sz="2133" dirty="0"/>
              <a:t> </a:t>
            </a:r>
            <a:r>
              <a:rPr lang="ru-RU" sz="2133" dirty="0" err="1"/>
              <a:t>съответното</a:t>
            </a:r>
            <a:r>
              <a:rPr lang="ru-RU" sz="2133" dirty="0"/>
              <a:t> </a:t>
            </a:r>
            <a:r>
              <a:rPr lang="ru-RU" sz="2133" dirty="0" err="1"/>
              <a:t>задгранично</a:t>
            </a:r>
            <a:r>
              <a:rPr lang="ru-RU" sz="2133" dirty="0"/>
              <a:t> </a:t>
            </a:r>
            <a:r>
              <a:rPr lang="ru-RU" sz="2133" dirty="0" err="1"/>
              <a:t>представителство</a:t>
            </a:r>
            <a:r>
              <a:rPr lang="ru-RU" sz="2133" dirty="0"/>
              <a:t>, </a:t>
            </a:r>
            <a:r>
              <a:rPr lang="ru-RU" sz="2133" dirty="0" err="1"/>
              <a:t>необходими</a:t>
            </a:r>
            <a:r>
              <a:rPr lang="ru-RU" sz="2133" dirty="0"/>
              <a:t> </a:t>
            </a:r>
            <a:r>
              <a:rPr lang="ru-RU" sz="2133" dirty="0" err="1"/>
              <a:t>документи</a:t>
            </a:r>
            <a:r>
              <a:rPr lang="ru-RU" sz="2133" dirty="0"/>
              <a:t> при </a:t>
            </a:r>
            <a:r>
              <a:rPr lang="ru-RU" sz="2133" dirty="0" err="1"/>
              <a:t>пътуване</a:t>
            </a:r>
            <a:r>
              <a:rPr lang="ru-RU" sz="2133" dirty="0"/>
              <a:t>, и друг полезна информация за </a:t>
            </a:r>
            <a:r>
              <a:rPr lang="ru-RU" sz="2133" dirty="0" err="1"/>
              <a:t>страната</a:t>
            </a:r>
            <a:r>
              <a:rPr lang="ru-RU" sz="2133" dirty="0"/>
              <a:t>.</a:t>
            </a:r>
            <a:endParaRPr lang="en-US" sz="2133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0A6263-ADD7-4AF5-94C2-7E10B4F7B7E4}"/>
              </a:ext>
            </a:extLst>
          </p:cNvPr>
          <p:cNvGrpSpPr>
            <a:grpSpLocks noChangeAspect="1"/>
          </p:cNvGrpSpPr>
          <p:nvPr/>
        </p:nvGrpSpPr>
        <p:grpSpPr>
          <a:xfrm>
            <a:off x="9017980" y="872685"/>
            <a:ext cx="2859984" cy="5443633"/>
            <a:chOff x="0" y="0"/>
            <a:chExt cx="2620010" cy="518287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F93D481-C443-460C-B5D1-F786783DDED9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BA96A88-48FC-44D7-AB13-9476D70AB44F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952B337-2659-4C57-A70E-A17EF91E9167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5DCDCC6-8CF8-45AD-B626-CD6282C27B8E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38AB120-3D25-4333-AE0F-6CA54EDFFB15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7B8572C-FEB7-423D-9936-E9DB2EEAF299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279237A-9578-4FE6-BBD8-BCC5937F1454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6C9C020-6622-4537-AC98-402887436ED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0A6263-ADD7-4AF5-94C2-7E10B4F7B7E4}"/>
              </a:ext>
            </a:extLst>
          </p:cNvPr>
          <p:cNvGrpSpPr>
            <a:grpSpLocks noChangeAspect="1"/>
          </p:cNvGrpSpPr>
          <p:nvPr/>
        </p:nvGrpSpPr>
        <p:grpSpPr>
          <a:xfrm>
            <a:off x="5212549" y="852819"/>
            <a:ext cx="2854036" cy="5432312"/>
            <a:chOff x="0" y="0"/>
            <a:chExt cx="2620010" cy="518287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F93D481-C443-460C-B5D1-F786783DDED9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BA96A88-48FC-44D7-AB13-9476D70AB44F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952B337-2659-4C57-A70E-A17EF91E9167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5DCDCC6-8CF8-45AD-B626-CD6282C27B8E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38AB120-3D25-4333-AE0F-6CA54EDFFB15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7B8572C-FEB7-423D-9936-E9DB2EEAF299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279237A-9578-4FE6-BBD8-BCC5937F1454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6C9C020-6622-4537-AC98-402887436ED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5"/>
          <p:cNvSpPr/>
          <p:nvPr/>
        </p:nvSpPr>
        <p:spPr>
          <a:xfrm>
            <a:off x="9217893" y="1000110"/>
            <a:ext cx="2466108" cy="5135421"/>
          </a:xfrm>
          <a:custGeom>
            <a:avLst/>
            <a:gdLst/>
            <a:ahLst/>
            <a:cxnLst/>
            <a:rect l="l" t="t" r="r" b="b"/>
            <a:pathLst>
              <a:path w="2251710" h="4876800">
                <a:moveTo>
                  <a:pt x="2040890" y="0"/>
                </a:moveTo>
                <a:lnTo>
                  <a:pt x="1769110" y="0"/>
                </a:lnTo>
                <a:lnTo>
                  <a:pt x="1769110" y="57150"/>
                </a:lnTo>
                <a:cubicBezTo>
                  <a:pt x="1769110" y="121920"/>
                  <a:pt x="1715770" y="175260"/>
                  <a:pt x="1651000" y="175260"/>
                </a:cubicBezTo>
                <a:lnTo>
                  <a:pt x="601980" y="175260"/>
                </a:lnTo>
                <a:cubicBezTo>
                  <a:pt x="537210" y="175260"/>
                  <a:pt x="483870" y="121920"/>
                  <a:pt x="483870" y="57150"/>
                </a:cubicBezTo>
                <a:lnTo>
                  <a:pt x="483870" y="0"/>
                </a:lnTo>
                <a:lnTo>
                  <a:pt x="209550" y="0"/>
                </a:lnTo>
                <a:cubicBezTo>
                  <a:pt x="93980" y="0"/>
                  <a:pt x="0" y="93980"/>
                  <a:pt x="0" y="209550"/>
                </a:cubicBezTo>
                <a:lnTo>
                  <a:pt x="0" y="4667250"/>
                </a:lnTo>
                <a:cubicBezTo>
                  <a:pt x="0" y="4782820"/>
                  <a:pt x="93980" y="4876800"/>
                  <a:pt x="209550" y="4876800"/>
                </a:cubicBezTo>
                <a:lnTo>
                  <a:pt x="2040890" y="4876800"/>
                </a:lnTo>
                <a:cubicBezTo>
                  <a:pt x="2156460" y="4876800"/>
                  <a:pt x="2250440" y="4782820"/>
                  <a:pt x="2250440" y="4667250"/>
                </a:cubicBezTo>
                <a:lnTo>
                  <a:pt x="2250440" y="209550"/>
                </a:lnTo>
                <a:cubicBezTo>
                  <a:pt x="2251710" y="93980"/>
                  <a:pt x="2157730" y="0"/>
                  <a:pt x="2040890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16"/>
          <p:cNvSpPr/>
          <p:nvPr/>
        </p:nvSpPr>
        <p:spPr>
          <a:xfrm>
            <a:off x="5406512" y="1000110"/>
            <a:ext cx="2456875" cy="5135420"/>
          </a:xfrm>
          <a:custGeom>
            <a:avLst/>
            <a:gdLst/>
            <a:ahLst/>
            <a:cxnLst/>
            <a:rect l="l" t="t" r="r" b="b"/>
            <a:pathLst>
              <a:path w="2251710" h="4876800">
                <a:moveTo>
                  <a:pt x="2040890" y="0"/>
                </a:moveTo>
                <a:lnTo>
                  <a:pt x="1769110" y="0"/>
                </a:lnTo>
                <a:lnTo>
                  <a:pt x="1769110" y="57150"/>
                </a:lnTo>
                <a:cubicBezTo>
                  <a:pt x="1769110" y="121920"/>
                  <a:pt x="1715770" y="175260"/>
                  <a:pt x="1651000" y="175260"/>
                </a:cubicBezTo>
                <a:lnTo>
                  <a:pt x="601980" y="175260"/>
                </a:lnTo>
                <a:cubicBezTo>
                  <a:pt x="537210" y="175260"/>
                  <a:pt x="483870" y="121920"/>
                  <a:pt x="483870" y="57150"/>
                </a:cubicBezTo>
                <a:lnTo>
                  <a:pt x="483870" y="0"/>
                </a:lnTo>
                <a:lnTo>
                  <a:pt x="209550" y="0"/>
                </a:lnTo>
                <a:cubicBezTo>
                  <a:pt x="93980" y="0"/>
                  <a:pt x="0" y="93980"/>
                  <a:pt x="0" y="209550"/>
                </a:cubicBezTo>
                <a:lnTo>
                  <a:pt x="0" y="4667250"/>
                </a:lnTo>
                <a:cubicBezTo>
                  <a:pt x="0" y="4782820"/>
                  <a:pt x="93980" y="4876800"/>
                  <a:pt x="209550" y="4876800"/>
                </a:cubicBezTo>
                <a:lnTo>
                  <a:pt x="2040890" y="4876800"/>
                </a:lnTo>
                <a:cubicBezTo>
                  <a:pt x="2156460" y="4876800"/>
                  <a:pt x="2250440" y="4782820"/>
                  <a:pt x="2250440" y="4667250"/>
                </a:cubicBezTo>
                <a:lnTo>
                  <a:pt x="2250440" y="209550"/>
                </a:lnTo>
                <a:cubicBezTo>
                  <a:pt x="2251710" y="93980"/>
                  <a:pt x="2157730" y="0"/>
                  <a:pt x="2040890" y="0"/>
                </a:cubicBezTo>
                <a:close/>
              </a:path>
            </a:pathLst>
          </a:cu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8544E667-37BA-41F0-8076-9262558759AE}"/>
              </a:ext>
            </a:extLst>
          </p:cNvPr>
          <p:cNvSpPr/>
          <p:nvPr/>
        </p:nvSpPr>
        <p:spPr>
          <a:xfrm flipV="1">
            <a:off x="8291415" y="3603627"/>
            <a:ext cx="582867" cy="2675"/>
          </a:xfrm>
          <a:prstGeom prst="line">
            <a:avLst/>
          </a:prstGeom>
          <a:ln w="57150" cap="flat">
            <a:solidFill>
              <a:schemeClr val="bg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69"/>
          <p:cNvGrpSpPr/>
          <p:nvPr/>
        </p:nvGrpSpPr>
        <p:grpSpPr>
          <a:xfrm>
            <a:off x="10546293" y="5362124"/>
            <a:ext cx="1539500" cy="1352200"/>
            <a:chOff x="6968225" y="1501913"/>
            <a:chExt cx="1154625" cy="1014150"/>
          </a:xfrm>
        </p:grpSpPr>
        <p:grpSp>
          <p:nvGrpSpPr>
            <p:cNvPr id="748" name="Google Shape;748;p69"/>
            <p:cNvGrpSpPr/>
            <p:nvPr/>
          </p:nvGrpSpPr>
          <p:grpSpPr>
            <a:xfrm flipH="1">
              <a:off x="6968225" y="2085563"/>
              <a:ext cx="1154625" cy="430500"/>
              <a:chOff x="4042650" y="642025"/>
              <a:chExt cx="1154625" cy="430500"/>
            </a:xfrm>
          </p:grpSpPr>
          <p:sp>
            <p:nvSpPr>
              <p:cNvPr id="749" name="Google Shape;749;p69"/>
              <p:cNvSpPr/>
              <p:nvPr/>
            </p:nvSpPr>
            <p:spPr>
              <a:xfrm>
                <a:off x="4042650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69"/>
              <p:cNvSpPr/>
              <p:nvPr/>
            </p:nvSpPr>
            <p:spPr>
              <a:xfrm>
                <a:off x="4699275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1" name="Google Shape;751;p69"/>
            <p:cNvSpPr/>
            <p:nvPr/>
          </p:nvSpPr>
          <p:spPr>
            <a:xfrm flipH="1">
              <a:off x="7624850" y="1501913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69"/>
          <p:cNvGrpSpPr/>
          <p:nvPr/>
        </p:nvGrpSpPr>
        <p:grpSpPr>
          <a:xfrm rot="5400000">
            <a:off x="-531683" y="1000749"/>
            <a:ext cx="1551571" cy="85264"/>
            <a:chOff x="3779200" y="1371600"/>
            <a:chExt cx="1992600" cy="109500"/>
          </a:xfrm>
        </p:grpSpPr>
        <p:sp>
          <p:nvSpPr>
            <p:cNvPr id="753" name="Google Shape;753;p69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69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69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9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69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9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9" name="Google Shape;759;p69"/>
          <p:cNvGrpSpPr/>
          <p:nvPr/>
        </p:nvGrpSpPr>
        <p:grpSpPr>
          <a:xfrm rot="5400000">
            <a:off x="-202316" y="1000749"/>
            <a:ext cx="1551571" cy="85264"/>
            <a:chOff x="3779200" y="1371600"/>
            <a:chExt cx="1992600" cy="109500"/>
          </a:xfrm>
        </p:grpSpPr>
        <p:sp>
          <p:nvSpPr>
            <p:cNvPr id="760" name="Google Shape;760;p69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9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9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9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9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9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706;p68"/>
          <p:cNvSpPr txBox="1">
            <a:spLocks noGrp="1"/>
          </p:cNvSpPr>
          <p:nvPr>
            <p:ph type="title"/>
          </p:nvPr>
        </p:nvSpPr>
        <p:spPr>
          <a:xfrm>
            <a:off x="2785311" y="150433"/>
            <a:ext cx="585643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267" dirty="0"/>
              <a:t>SOS </a:t>
            </a:r>
            <a:r>
              <a:rPr lang="bg-BG" sz="4267" dirty="0"/>
              <a:t>БУТОН</a:t>
            </a:r>
            <a:endParaRPr sz="4267" dirty="0"/>
          </a:p>
        </p:txBody>
      </p:sp>
      <p:sp>
        <p:nvSpPr>
          <p:cNvPr id="39" name="Google Shape;713;p68"/>
          <p:cNvSpPr txBox="1"/>
          <p:nvPr/>
        </p:nvSpPr>
        <p:spPr>
          <a:xfrm>
            <a:off x="981707" y="1277202"/>
            <a:ext cx="5581306" cy="49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80990" indent="-380990" defTabSz="1219170">
              <a:buClr>
                <a:srgbClr val="E0A9A8"/>
              </a:buClr>
              <a:buSzPct val="110000"/>
              <a:buFont typeface="Wingdings" panose="05000000000000000000" pitchFamily="2" charset="2"/>
              <a:buChar char="v"/>
            </a:pPr>
            <a:r>
              <a:rPr lang="bg-BG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За да се активира</a:t>
            </a: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SOS </a:t>
            </a:r>
            <a:r>
              <a:rPr lang="bg-BG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бутона</a:t>
            </a: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, </a:t>
            </a:r>
            <a:r>
              <a:rPr lang="bg-BG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потребителят трябва да потвърди чрез допълнителен клик с цел да се избегне нежелано подаване на сигнал.</a:t>
            </a: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E0A9A8"/>
              </a:buClr>
              <a:buSzPct val="110000"/>
              <a:buFont typeface="Wingdings" panose="05000000000000000000" pitchFamily="2" charset="2"/>
              <a:buChar char="v"/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E0A9A8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След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потвърждение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се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отваря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формуляр с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предварително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попълнени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опции</a:t>
            </a:r>
            <a:r>
              <a:rPr lang="bg-BG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.</a:t>
            </a: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E0A9A8"/>
              </a:buClr>
              <a:buSzPct val="110000"/>
              <a:buFont typeface="Wingdings" panose="05000000000000000000" pitchFamily="2" charset="2"/>
              <a:buChar char="v"/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E0A9A8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Потребителите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ще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могат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да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изберат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вида на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спешния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случай или да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посочат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опцията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"В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безопасност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съм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"</a:t>
            </a:r>
            <a:r>
              <a:rPr lang="bg-BG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.</a:t>
            </a: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E0A9A8"/>
              </a:buClr>
              <a:buSzPct val="110000"/>
              <a:buFont typeface="Wingdings" panose="05000000000000000000" pitchFamily="2" charset="2"/>
              <a:buChar char="v"/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E0A9A8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Ако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вече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сте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се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регистрирали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в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системата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формулярът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автоматично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попълва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Вашите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данни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(три имена,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телефонен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номер за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връзка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имейл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адрес и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държавата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, в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която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се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намирате</a:t>
            </a:r>
            <a:r>
              <a:rPr lang="bg-BG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). </a:t>
            </a:r>
            <a:endParaRPr sz="1867" kern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0A6263-ADD7-4AF5-94C2-7E10B4F7B7E4}"/>
              </a:ext>
            </a:extLst>
          </p:cNvPr>
          <p:cNvGrpSpPr>
            <a:grpSpLocks noChangeAspect="1"/>
          </p:cNvGrpSpPr>
          <p:nvPr/>
        </p:nvGrpSpPr>
        <p:grpSpPr>
          <a:xfrm>
            <a:off x="7480757" y="1111496"/>
            <a:ext cx="2854036" cy="5432312"/>
            <a:chOff x="0" y="0"/>
            <a:chExt cx="2620010" cy="518287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F93D481-C443-460C-B5D1-F786783DDED9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BA96A88-48FC-44D7-AB13-9476D70AB44F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952B337-2659-4C57-A70E-A17EF91E9167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5DCDCC6-8CF8-45AD-B626-CD6282C27B8E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8AB120-3D25-4333-AE0F-6CA54EDFFB15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7B8572C-FEB7-423D-9936-E9DB2EEAF299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279237A-9578-4FE6-BBD8-BCC5937F1454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6C9C020-6622-4537-AC98-402887436ED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6"/>
          <p:cNvSpPr/>
          <p:nvPr/>
        </p:nvSpPr>
        <p:spPr>
          <a:xfrm>
            <a:off x="7680755" y="1252247"/>
            <a:ext cx="2461183" cy="5150811"/>
          </a:xfrm>
          <a:custGeom>
            <a:avLst/>
            <a:gdLst/>
            <a:ahLst/>
            <a:cxnLst/>
            <a:rect l="l" t="t" r="r" b="b"/>
            <a:pathLst>
              <a:path w="2251710" h="4876800">
                <a:moveTo>
                  <a:pt x="2040890" y="0"/>
                </a:moveTo>
                <a:lnTo>
                  <a:pt x="1769110" y="0"/>
                </a:lnTo>
                <a:lnTo>
                  <a:pt x="1769110" y="57150"/>
                </a:lnTo>
                <a:cubicBezTo>
                  <a:pt x="1769110" y="121920"/>
                  <a:pt x="1715770" y="175260"/>
                  <a:pt x="1651000" y="175260"/>
                </a:cubicBezTo>
                <a:lnTo>
                  <a:pt x="601980" y="175260"/>
                </a:lnTo>
                <a:cubicBezTo>
                  <a:pt x="537210" y="175260"/>
                  <a:pt x="483870" y="121920"/>
                  <a:pt x="483870" y="57150"/>
                </a:cubicBezTo>
                <a:lnTo>
                  <a:pt x="483870" y="0"/>
                </a:lnTo>
                <a:lnTo>
                  <a:pt x="209550" y="0"/>
                </a:lnTo>
                <a:cubicBezTo>
                  <a:pt x="93980" y="0"/>
                  <a:pt x="0" y="93980"/>
                  <a:pt x="0" y="209550"/>
                </a:cubicBezTo>
                <a:lnTo>
                  <a:pt x="0" y="4667250"/>
                </a:lnTo>
                <a:cubicBezTo>
                  <a:pt x="0" y="4782820"/>
                  <a:pt x="93980" y="4876800"/>
                  <a:pt x="209550" y="4876800"/>
                </a:cubicBezTo>
                <a:lnTo>
                  <a:pt x="2040890" y="4876800"/>
                </a:lnTo>
                <a:cubicBezTo>
                  <a:pt x="2156460" y="4876800"/>
                  <a:pt x="2250440" y="4782820"/>
                  <a:pt x="2250440" y="4667250"/>
                </a:cubicBezTo>
                <a:lnTo>
                  <a:pt x="2250440" y="209550"/>
                </a:lnTo>
                <a:cubicBezTo>
                  <a:pt x="2251710" y="93980"/>
                  <a:pt x="2157730" y="0"/>
                  <a:pt x="2040890" y="0"/>
                </a:cubicBezTo>
                <a:close/>
              </a:path>
            </a:pathLst>
          </a:cu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81F53E-C24D-4209-966B-09582672D84A}"/>
              </a:ext>
            </a:extLst>
          </p:cNvPr>
          <p:cNvSpPr/>
          <p:nvPr/>
        </p:nvSpPr>
        <p:spPr>
          <a:xfrm>
            <a:off x="8637282" y="3236088"/>
            <a:ext cx="2422259" cy="267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1312C8-0219-4D52-B728-4960C146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726" y="-175448"/>
            <a:ext cx="12515493" cy="2544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9F6B2-E98E-4EA1-84BA-DD264233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939" y="72497"/>
            <a:ext cx="1018120" cy="9754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56D296-A7C1-4FC0-812C-E83B568BF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524" y="135867"/>
            <a:ext cx="1877731" cy="768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ADA7B4-922D-4C49-A5B1-F021EF5A9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57" y="3604193"/>
            <a:ext cx="7682594" cy="2304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104534-1FAF-4A73-A2BA-F6AE88B6D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160" y="2984653"/>
            <a:ext cx="3194357" cy="3235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6279E3-EDAF-446F-96EF-9653A4949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84" y="4373088"/>
            <a:ext cx="6614733" cy="3109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4B44F6-4C45-4796-834E-855AFE2CE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650" y="3138918"/>
            <a:ext cx="4657748" cy="29629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100A5A-5FF1-45D0-B57B-F3C8252C3B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417" y="3177435"/>
            <a:ext cx="2651990" cy="28470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7CF4745-D87C-4AD1-B50C-60D23DC9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48" y="1449085"/>
            <a:ext cx="12056198" cy="971464"/>
          </a:xfrm>
        </p:spPr>
        <p:txBody>
          <a:bodyPr/>
          <a:lstStyle/>
          <a:p>
            <a:r>
              <a:rPr lang="bg-BG" sz="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БЛАГОДАРИМ ВИ ЗА ВНИМАНИЕТО!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9FA5E-4EDC-5372-73C5-AE7B608C75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" y="-90433"/>
            <a:ext cx="3590925" cy="117854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7160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rean AI Agency Pitch Deck XL by Slidesgo">
  <a:themeElements>
    <a:clrScheme name="Simple Light">
      <a:dk1>
        <a:srgbClr val="000328"/>
      </a:dk1>
      <a:lt1>
        <a:srgbClr val="FFFFFF"/>
      </a:lt1>
      <a:dk2>
        <a:srgbClr val="E0A9A8"/>
      </a:dk2>
      <a:lt2>
        <a:srgbClr val="005C8F"/>
      </a:lt2>
      <a:accent1>
        <a:srgbClr val="6128F6"/>
      </a:accent1>
      <a:accent2>
        <a:srgbClr val="5C659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309</Words>
  <Application>Microsoft Office PowerPoint</Application>
  <PresentationFormat>Widescreen</PresentationFormat>
  <Paragraphs>39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Akatab</vt:lpstr>
      <vt:lpstr>Arial</vt:lpstr>
      <vt:lpstr>Calibri</vt:lpstr>
      <vt:lpstr>Calibri Light</vt:lpstr>
      <vt:lpstr>IBM Plex Sans</vt:lpstr>
      <vt:lpstr>IBM Plex Sans Medium</vt:lpstr>
      <vt:lpstr>Inter</vt:lpstr>
      <vt:lpstr>Times New Roman</vt:lpstr>
      <vt:lpstr>Wingdings</vt:lpstr>
      <vt:lpstr>Office Theme</vt:lpstr>
      <vt:lpstr>Korean AI Agency Pitch Deck XL by Slidesgo</vt:lpstr>
      <vt:lpstr>ПРЕДСТАВЯНЕ НА МОБИЛНОТО ПРИЛОЖЕНИЕ   „ПЪТУВАЙ ИНФОРМИРАНО“ </vt:lpstr>
      <vt:lpstr>ПЪТУВАЙ ИНФОРМИРАНО </vt:lpstr>
      <vt:lpstr>PowerPoint Presentation</vt:lpstr>
      <vt:lpstr>РЕГИСТРАЦИЯ НА ПОТРЕБИТЕЛ</vt:lpstr>
      <vt:lpstr>ДЪРЖАВИ</vt:lpstr>
      <vt:lpstr>SOS БУТОН</vt:lpstr>
      <vt:lpstr>БЛАГОДАРИМ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INFORMED</dc:title>
  <dc:creator>Georgi Tonev</dc:creator>
  <cp:lastModifiedBy>user</cp:lastModifiedBy>
  <cp:revision>70</cp:revision>
  <dcterms:created xsi:type="dcterms:W3CDTF">2024-02-08T08:48:51Z</dcterms:created>
  <dcterms:modified xsi:type="dcterms:W3CDTF">2024-05-15T08:57:43Z</dcterms:modified>
</cp:coreProperties>
</file>